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740098"/>
            <a:ext cx="7415927" cy="319397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8385"/>
              </a:lnSpc>
              <a:buNone/>
            </a:pPr>
            <a:r>
              <a:rPr lang="en-US" sz="6705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Crime Prevention Surveillance with Technology</a:t>
            </a:r>
            <a:endParaRPr lang="en-US" sz="6705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64037" y="5304353"/>
            <a:ext cx="7415927" cy="118514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Explore the powerful role of technology in enhancing crime prevention and public safety, from cutting-edge software to state-of-the-art hardware.</a:t>
            </a:r>
            <a:endParaRPr lang="en-US" sz="194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292" y="1075253"/>
            <a:ext cx="7897416" cy="111323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4385"/>
              </a:lnSpc>
              <a:buNone/>
            </a:pPr>
            <a:r>
              <a:rPr lang="en-US" sz="3505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The Role of Technology in Crime Prevention</a:t>
            </a:r>
            <a:endParaRPr lang="en-US" sz="3505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23292" y="2455545"/>
            <a:ext cx="7897416" cy="1041202"/>
          </a:xfrm>
          <a:prstGeom prst="roundRect">
            <a:avLst>
              <a:gd name="adj" fmla="val 718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08911" y="2641163"/>
            <a:ext cx="2226350" cy="2782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190"/>
              </a:lnSpc>
              <a:buNone/>
            </a:pPr>
            <a:r>
              <a:rPr lang="en-US" sz="175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Real-Time Monitoring</a:t>
            </a:r>
            <a:endParaRPr lang="en-US" sz="175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08911" y="3026212"/>
            <a:ext cx="7526179" cy="2849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45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Surveillance systems that detect and alert authorities to suspicious activity</a:t>
            </a:r>
            <a:endParaRPr lang="en-US" sz="14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23292" y="3674745"/>
            <a:ext cx="7897416" cy="1041202"/>
          </a:xfrm>
          <a:prstGeom prst="roundRect">
            <a:avLst>
              <a:gd name="adj" fmla="val 718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08911" y="3860363"/>
            <a:ext cx="2226350" cy="2782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190"/>
              </a:lnSpc>
              <a:buNone/>
            </a:pPr>
            <a:r>
              <a:rPr lang="en-US" sz="175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Predictive Analytics</a:t>
            </a:r>
            <a:endParaRPr lang="en-US" sz="175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08911" y="4245412"/>
            <a:ext cx="7526179" cy="2849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45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Using data and machine learning to forecast and preempt criminal behavior</a:t>
            </a:r>
            <a:endParaRPr lang="en-US" sz="14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23292" y="4893945"/>
            <a:ext cx="7897416" cy="1041202"/>
          </a:xfrm>
          <a:prstGeom prst="roundRect">
            <a:avLst>
              <a:gd name="adj" fmla="val 718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08911" y="5079563"/>
            <a:ext cx="2226350" cy="2782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190"/>
              </a:lnSpc>
              <a:buNone/>
            </a:pPr>
            <a:r>
              <a:rPr lang="en-US" sz="175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Automated Response</a:t>
            </a:r>
            <a:endParaRPr lang="en-US" sz="175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08911" y="5464612"/>
            <a:ext cx="7526179" cy="2849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45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Coordinated systems that can rapidly dispatch law enforcement to incident locations</a:t>
            </a:r>
            <a:endParaRPr lang="en-US" sz="14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23292" y="6113145"/>
            <a:ext cx="7897416" cy="1041202"/>
          </a:xfrm>
          <a:prstGeom prst="roundRect">
            <a:avLst>
              <a:gd name="adj" fmla="val 718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08911" y="6298763"/>
            <a:ext cx="2226350" cy="27824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190"/>
              </a:lnSpc>
              <a:buNone/>
            </a:pPr>
            <a:r>
              <a:rPr lang="en-US" sz="175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Evidence Collection</a:t>
            </a:r>
            <a:endParaRPr lang="en-US" sz="175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808911" y="6683812"/>
            <a:ext cx="7526179" cy="2849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45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Cameras and sensor that provide crucial data for investigations</a:t>
            </a:r>
            <a:endParaRPr lang="en-US" sz="14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11756" y="1203365"/>
            <a:ext cx="7720489" cy="127111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005"/>
              </a:lnSpc>
              <a:buNone/>
            </a:pPr>
            <a:r>
              <a:rPr lang="en-US" sz="4005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Machine Learning Techniques for Surveillance</a:t>
            </a:r>
            <a:endParaRPr lang="en-US" sz="4005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005364" y="2779514"/>
            <a:ext cx="22860" cy="4246721"/>
          </a:xfrm>
          <a:prstGeom prst="roundRect">
            <a:avLst>
              <a:gd name="adj" fmla="val 373675"/>
            </a:avLst>
          </a:prstGeom>
          <a:solidFill>
            <a:srgbClr val="C7C7D0"/>
          </a:solidFill>
        </p:spPr>
      </p:sp>
      <p:sp>
        <p:nvSpPr>
          <p:cNvPr id="7" name="Shape 4"/>
          <p:cNvSpPr/>
          <p:nvPr/>
        </p:nvSpPr>
        <p:spPr>
          <a:xfrm>
            <a:off x="1222712" y="3225522"/>
            <a:ext cx="711756" cy="22860"/>
          </a:xfrm>
          <a:prstGeom prst="roundRect">
            <a:avLst>
              <a:gd name="adj" fmla="val 373675"/>
            </a:avLst>
          </a:prstGeom>
          <a:solidFill>
            <a:srgbClr val="C7C7D0"/>
          </a:solidFill>
        </p:spPr>
      </p:sp>
      <p:sp>
        <p:nvSpPr>
          <p:cNvPr id="8" name="Shape 5"/>
          <p:cNvSpPr/>
          <p:nvPr/>
        </p:nvSpPr>
        <p:spPr>
          <a:xfrm>
            <a:off x="788015" y="3008233"/>
            <a:ext cx="457557" cy="457557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51488" y="3084433"/>
            <a:ext cx="130612" cy="3050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1</a:t>
            </a:r>
            <a:endParaRPr lang="en-US" sz="24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2135386" y="2982873"/>
            <a:ext cx="2542222" cy="3176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Object Detection</a:t>
            </a:r>
            <a:endParaRPr lang="en-US" sz="20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2135386" y="3422452"/>
            <a:ext cx="6296858" cy="32527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6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Identify and track people, vehicles, and other objects of interest</a:t>
            </a:r>
            <a:endParaRPr lang="en-US" sz="16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1222712" y="4600456"/>
            <a:ext cx="711756" cy="22860"/>
          </a:xfrm>
          <a:prstGeom prst="roundRect">
            <a:avLst>
              <a:gd name="adj" fmla="val 373675"/>
            </a:avLst>
          </a:prstGeom>
          <a:solidFill>
            <a:srgbClr val="C7C7D0"/>
          </a:solidFill>
        </p:spPr>
      </p:sp>
      <p:sp>
        <p:nvSpPr>
          <p:cNvPr id="13" name="Shape 10"/>
          <p:cNvSpPr/>
          <p:nvPr/>
        </p:nvSpPr>
        <p:spPr>
          <a:xfrm>
            <a:off x="788015" y="4383167"/>
            <a:ext cx="457557" cy="457557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37320" y="4459367"/>
            <a:ext cx="158948" cy="3050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2</a:t>
            </a:r>
            <a:endParaRPr lang="en-US" sz="24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2135386" y="4357807"/>
            <a:ext cx="2542222" cy="3176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Anomaly Detection</a:t>
            </a:r>
            <a:endParaRPr lang="en-US" sz="20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2135386" y="4797385"/>
            <a:ext cx="6296858" cy="32527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6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Recognize unusual patterns that may indicate criminal activity</a:t>
            </a:r>
            <a:endParaRPr lang="en-US" sz="16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1222712" y="5975390"/>
            <a:ext cx="711756" cy="22860"/>
          </a:xfrm>
          <a:prstGeom prst="roundRect">
            <a:avLst>
              <a:gd name="adj" fmla="val 373675"/>
            </a:avLst>
          </a:prstGeom>
          <a:solidFill>
            <a:srgbClr val="C7C7D0"/>
          </a:solidFill>
        </p:spPr>
      </p:sp>
      <p:sp>
        <p:nvSpPr>
          <p:cNvPr id="18" name="Shape 15"/>
          <p:cNvSpPr/>
          <p:nvPr/>
        </p:nvSpPr>
        <p:spPr>
          <a:xfrm>
            <a:off x="788015" y="5758101"/>
            <a:ext cx="457557" cy="457557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35295" y="5834301"/>
            <a:ext cx="162878" cy="3050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3</a:t>
            </a:r>
            <a:endParaRPr lang="en-US" sz="24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2135386" y="5732740"/>
            <a:ext cx="2542222" cy="3176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Behavior Analysis</a:t>
            </a:r>
            <a:endParaRPr lang="en-US" sz="20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2135386" y="6172319"/>
            <a:ext cx="6296858" cy="65055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56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Interpret human movements and interactions to flag suspicious behavior</a:t>
            </a:r>
            <a:endParaRPr lang="en-US" sz="160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864084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86408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91238" y="475178"/>
            <a:ext cx="7934325" cy="108013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4255"/>
              </a:lnSpc>
              <a:buNone/>
            </a:pPr>
            <a:r>
              <a:rPr lang="en-US" sz="3400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Deep Learning Applications in Surveillance</a:t>
            </a:r>
            <a:endParaRPr lang="en-US" sz="3400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238" y="1814513"/>
            <a:ext cx="431959" cy="4319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91238" y="2419231"/>
            <a:ext cx="2160270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Facial Recognition</a:t>
            </a:r>
            <a:endParaRPr lang="en-US" sz="17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091238" y="2792730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Identify individuals in real-time for security and investigation purposes</a:t>
            </a:r>
            <a:endParaRPr lang="en-US" sz="136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238" y="3587710"/>
            <a:ext cx="431959" cy="4319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91238" y="4192429"/>
            <a:ext cx="2361367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License Plate Detection</a:t>
            </a:r>
            <a:endParaRPr lang="en-US" sz="17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6091238" y="4565928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Track vehicle movements and associations for law enforcement needs</a:t>
            </a:r>
            <a:endParaRPr lang="en-US" sz="136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238" y="5360908"/>
            <a:ext cx="431959" cy="43195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091238" y="5965627"/>
            <a:ext cx="2160270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Activity Classification</a:t>
            </a:r>
            <a:endParaRPr lang="en-US" sz="17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6091238" y="6339126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Classify human actions and behaviors to detect suspicious activities</a:t>
            </a:r>
            <a:endParaRPr lang="en-US" sz="136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7134106"/>
            <a:ext cx="431959" cy="43195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91238" y="7738824"/>
            <a:ext cx="2160270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Predictive Analytics</a:t>
            </a:r>
            <a:endParaRPr lang="en-US" sz="170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7" name="Text 10"/>
          <p:cNvSpPr/>
          <p:nvPr/>
        </p:nvSpPr>
        <p:spPr>
          <a:xfrm>
            <a:off x="6091238" y="8112323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Forecast crime patterns and hot spots to enable proactive policing</a:t>
            </a:r>
            <a:endParaRPr lang="en-US" sz="136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2585" y="1160145"/>
            <a:ext cx="7778829" cy="12192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40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Motion Detection and Anomaly Identification</a:t>
            </a:r>
            <a:endParaRPr lang="en-US" sz="3840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82585" y="2891314"/>
            <a:ext cx="438864" cy="438864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39391" y="2964418"/>
            <a:ext cx="125254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1</a:t>
            </a:r>
            <a:endParaRPr lang="en-US" sz="23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316474" y="2891314"/>
            <a:ext cx="2438162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Motion Tracking</a:t>
            </a:r>
            <a:endParaRPr lang="en-US" sz="192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316474" y="3313033"/>
            <a:ext cx="7144941" cy="3119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Detect and follow the movements of people and objects in real-time</a:t>
            </a:r>
            <a:endParaRPr lang="en-US" sz="15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585" y="4039433"/>
            <a:ext cx="438864" cy="438864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25818" y="4112538"/>
            <a:ext cx="152400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2</a:t>
            </a:r>
            <a:endParaRPr lang="en-US" sz="23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316474" y="4039433"/>
            <a:ext cx="2438162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Anomaly Detection</a:t>
            </a:r>
            <a:endParaRPr lang="en-US" sz="192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316474" y="4461153"/>
            <a:ext cx="7144941" cy="3119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Identify unusual or suspicious behaviors that deviate from normal patterns</a:t>
            </a:r>
            <a:endParaRPr lang="en-US" sz="15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682585" y="5187553"/>
            <a:ext cx="438864" cy="438864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823913" y="5260658"/>
            <a:ext cx="156210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3</a:t>
            </a:r>
            <a:endParaRPr lang="en-US" sz="23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316474" y="5187553"/>
            <a:ext cx="2438162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Intelligent Alerts</a:t>
            </a:r>
            <a:endParaRPr lang="en-US" sz="192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1316474" y="5609273"/>
            <a:ext cx="7144941" cy="3119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Trigger immediate notifications to authorities for rapid response</a:t>
            </a:r>
            <a:endParaRPr lang="en-US" sz="15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682585" y="6335673"/>
            <a:ext cx="438864" cy="438864"/>
          </a:xfrm>
          <a:prstGeom prst="roundRect">
            <a:avLst>
              <a:gd name="adj" fmla="val 1866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822127" y="6408777"/>
            <a:ext cx="159663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4</a:t>
            </a:r>
            <a:endParaRPr lang="en-US" sz="23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1316474" y="6335673"/>
            <a:ext cx="2438162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Adaptive Algorithms</a:t>
            </a:r>
            <a:endParaRPr lang="en-US" sz="192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1316474" y="6757392"/>
            <a:ext cx="7144941" cy="31194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Continuously learn and refine detection capabilities over time</a:t>
            </a:r>
            <a:endParaRPr lang="en-US" sz="15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59473" y="607933"/>
            <a:ext cx="7597854" cy="138064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35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Video Analytics and Behavior Monitoring</a:t>
            </a:r>
            <a:endParaRPr lang="en-US" sz="4350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19933"/>
            <a:ext cx="1104543" cy="176724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95367" y="2540794"/>
            <a:ext cx="2761298" cy="34504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17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Object Tracking</a:t>
            </a:r>
            <a:endParaRPr lang="en-US" sz="217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695367" y="3018353"/>
            <a:ext cx="6161961" cy="35337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Follow the movements of people, vehicles, and other objects</a:t>
            </a:r>
            <a:endParaRPr lang="en-US" sz="174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4087178"/>
            <a:ext cx="1104543" cy="176724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695367" y="4308038"/>
            <a:ext cx="2761298" cy="34504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17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Behavior Analysis</a:t>
            </a:r>
            <a:endParaRPr lang="en-US" sz="217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7695367" y="4785598"/>
            <a:ext cx="6161961" cy="70675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Interpret human actions and interactions to detect potential threats</a:t>
            </a:r>
            <a:endParaRPr lang="en-US" sz="174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5854422"/>
            <a:ext cx="1104543" cy="176724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695367" y="6075283"/>
            <a:ext cx="2782491" cy="34504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20"/>
              </a:lnSpc>
              <a:buNone/>
            </a:pPr>
            <a:r>
              <a:rPr lang="en-US" sz="217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Situational Awareness</a:t>
            </a:r>
            <a:endParaRPr lang="en-US" sz="217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7695367" y="6552843"/>
            <a:ext cx="6161961" cy="70675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85"/>
              </a:lnSpc>
              <a:buNone/>
            </a:pPr>
            <a:r>
              <a:rPr lang="en-US" sz="1740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Gain a comprehensive understanding of the environment and events</a:t>
            </a:r>
            <a:endParaRPr lang="en-US" sz="1740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57568" y="607576"/>
            <a:ext cx="7601664" cy="1377077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5420"/>
              </a:lnSpc>
              <a:buNone/>
            </a:pPr>
            <a:r>
              <a:rPr lang="en-US" sz="4340" dirty="0">
                <a:solidFill>
                  <a:srgbClr val="1B1B27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Predictive Policing and Crime Forecasting</a:t>
            </a:r>
            <a:endParaRPr lang="en-US" sz="4340" dirty="0">
              <a:solidFill>
                <a:srgbClr val="1B1B27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572845" y="2315170"/>
            <a:ext cx="30480" cy="5306854"/>
          </a:xfrm>
          <a:prstGeom prst="roundRect">
            <a:avLst>
              <a:gd name="adj" fmla="val 303651"/>
            </a:avLst>
          </a:prstGeom>
          <a:solidFill>
            <a:srgbClr val="C7C7D0"/>
          </a:solidFill>
        </p:spPr>
      </p:sp>
      <p:sp>
        <p:nvSpPr>
          <p:cNvPr id="7" name="Shape 4"/>
          <p:cNvSpPr/>
          <p:nvPr/>
        </p:nvSpPr>
        <p:spPr>
          <a:xfrm>
            <a:off x="6805493" y="2795707"/>
            <a:ext cx="771168" cy="30480"/>
          </a:xfrm>
          <a:prstGeom prst="roundRect">
            <a:avLst>
              <a:gd name="adj" fmla="val 303651"/>
            </a:avLst>
          </a:prstGeom>
          <a:solidFill>
            <a:srgbClr val="C7C7D0"/>
          </a:solidFill>
        </p:spPr>
      </p:sp>
      <p:sp>
        <p:nvSpPr>
          <p:cNvPr id="8" name="Shape 5"/>
          <p:cNvSpPr/>
          <p:nvPr/>
        </p:nvSpPr>
        <p:spPr>
          <a:xfrm>
            <a:off x="6340197" y="2563058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7362" y="2645688"/>
            <a:ext cx="141446" cy="3305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605"/>
              </a:lnSpc>
              <a:buNone/>
            </a:pPr>
            <a:r>
              <a:rPr lang="en-US" sz="26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1</a:t>
            </a:r>
            <a:endParaRPr lang="en-US" sz="26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800023" y="2535436"/>
            <a:ext cx="2754511" cy="34432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10"/>
              </a:lnSpc>
              <a:buNone/>
            </a:pPr>
            <a:r>
              <a:rPr lang="en-US" sz="217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Data Collection</a:t>
            </a:r>
            <a:endParaRPr lang="en-US" sz="217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800023" y="3011924"/>
            <a:ext cx="6059210" cy="70508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75"/>
              </a:lnSpc>
              <a:buNone/>
            </a:pPr>
            <a:r>
              <a:rPr lang="en-US" sz="17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Gather historical crime data, demographic information, and other relevant sources</a:t>
            </a:r>
            <a:endParaRPr lang="en-US" sz="17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805493" y="4638080"/>
            <a:ext cx="771168" cy="30480"/>
          </a:xfrm>
          <a:prstGeom prst="roundRect">
            <a:avLst>
              <a:gd name="adj" fmla="val 303651"/>
            </a:avLst>
          </a:prstGeom>
          <a:solidFill>
            <a:srgbClr val="C7C7D0"/>
          </a:solidFill>
        </p:spPr>
      </p:sp>
      <p:sp>
        <p:nvSpPr>
          <p:cNvPr id="13" name="Shape 10"/>
          <p:cNvSpPr/>
          <p:nvPr/>
        </p:nvSpPr>
        <p:spPr>
          <a:xfrm>
            <a:off x="6340197" y="4405432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502003" y="4488061"/>
            <a:ext cx="172164" cy="3305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605"/>
              </a:lnSpc>
              <a:buNone/>
            </a:pPr>
            <a:r>
              <a:rPr lang="en-US" sz="26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2</a:t>
            </a:r>
            <a:endParaRPr lang="en-US" sz="26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800023" y="4377809"/>
            <a:ext cx="2754511" cy="34432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10"/>
              </a:lnSpc>
              <a:buNone/>
            </a:pPr>
            <a:r>
              <a:rPr lang="en-US" sz="217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Predictive Modeling</a:t>
            </a:r>
            <a:endParaRPr lang="en-US" sz="217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800023" y="4854297"/>
            <a:ext cx="6059210" cy="70508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75"/>
              </a:lnSpc>
              <a:buNone/>
            </a:pPr>
            <a:r>
              <a:rPr lang="en-US" sz="17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Apply machine learning algorithms to identify patterns and forecast future crime</a:t>
            </a:r>
            <a:endParaRPr lang="en-US" sz="17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6805493" y="6480453"/>
            <a:ext cx="771168" cy="30480"/>
          </a:xfrm>
          <a:prstGeom prst="roundRect">
            <a:avLst>
              <a:gd name="adj" fmla="val 303651"/>
            </a:avLst>
          </a:prstGeom>
          <a:solidFill>
            <a:srgbClr val="C7C7D0"/>
          </a:solidFill>
        </p:spPr>
      </p:sp>
      <p:sp>
        <p:nvSpPr>
          <p:cNvPr id="18" name="Shape 15"/>
          <p:cNvSpPr/>
          <p:nvPr/>
        </p:nvSpPr>
        <p:spPr>
          <a:xfrm>
            <a:off x="6340197" y="6247805"/>
            <a:ext cx="495776" cy="495776"/>
          </a:xfrm>
          <a:prstGeom prst="roundRect">
            <a:avLst>
              <a:gd name="adj" fmla="val 18668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499860" y="6330434"/>
            <a:ext cx="176451" cy="33051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605"/>
              </a:lnSpc>
              <a:buNone/>
            </a:pPr>
            <a:r>
              <a:rPr lang="en-US" sz="2605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3</a:t>
            </a:r>
            <a:endParaRPr lang="en-US" sz="2605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7800023" y="6220182"/>
            <a:ext cx="2781895" cy="34432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10"/>
              </a:lnSpc>
              <a:buNone/>
            </a:pPr>
            <a:r>
              <a:rPr lang="en-US" sz="2170" dirty="0">
                <a:solidFill>
                  <a:srgbClr val="3C3939"/>
                </a:solidFill>
                <a:latin typeface="Arial" panose="020B0604020202020204" pitchFamily="34" charset="0"/>
                <a:ea typeface="Raleway" pitchFamily="34" charset="-122"/>
                <a:cs typeface="Arial" panose="020B0604020202020204" pitchFamily="34" charset="0"/>
              </a:rPr>
              <a:t>Targeted Deployment</a:t>
            </a:r>
            <a:endParaRPr lang="en-US" sz="2170" dirty="0">
              <a:solidFill>
                <a:srgbClr val="3C3939"/>
              </a:solidFill>
              <a:latin typeface="Arial" panose="020B0604020202020204" pitchFamily="34" charset="0"/>
              <a:ea typeface="Raleway" pitchFamily="34" charset="-122"/>
              <a:cs typeface="Arial" panose="020B0604020202020204" pitchFamily="34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7800023" y="6696670"/>
            <a:ext cx="6059210" cy="70508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775"/>
              </a:lnSpc>
              <a:buNone/>
            </a:pPr>
            <a:r>
              <a:rPr lang="en-US" sz="1735" dirty="0">
                <a:solidFill>
                  <a:srgbClr val="3C3939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Allocate resources and deploy law enforcement to high-risk areas proactively</a:t>
            </a:r>
            <a:endParaRPr lang="en-US" sz="1735" dirty="0">
              <a:solidFill>
                <a:srgbClr val="3C3939"/>
              </a:solidFill>
              <a:latin typeface="Arial" panose="020B0604020202020204" pitchFamily="34" charset="0"/>
              <a:ea typeface="Roboto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2299</Words>
  <Application>WPS Presentation</Application>
  <PresentationFormat>On-screen Show (16:9)</PresentationFormat>
  <Paragraphs>120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3" baseType="lpstr">
      <vt:lpstr>Arial</vt:lpstr>
      <vt:lpstr>SimSun</vt:lpstr>
      <vt:lpstr>Wingdings</vt:lpstr>
      <vt:lpstr>Raleway</vt:lpstr>
      <vt:lpstr>Segoe Print</vt:lpstr>
      <vt:lpstr>Raleway</vt:lpstr>
      <vt:lpstr>Raleway</vt:lpstr>
      <vt:lpstr>Roboto</vt:lpstr>
      <vt:lpstr>Roboto</vt:lpstr>
      <vt:lpstr>Roboto</vt:lpstr>
      <vt:lpstr>Calibri</vt:lpstr>
      <vt:lpstr>Times New Roman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Owner</cp:lastModifiedBy>
  <cp:revision>4</cp:revision>
  <dcterms:created xsi:type="dcterms:W3CDTF">2024-08-06T19:30:00Z</dcterms:created>
  <dcterms:modified xsi:type="dcterms:W3CDTF">2024-08-06T19:33:23Z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98D6A7252FC74255AC6B6B4013D73D71_13</vt:lpwstr>
  </property>
  <property fmtid="{D5CDD505-2E9C-101B-9397-08002B2CF9AE}" pid="3" name="KSOProductBuildVer">
    <vt:lpwstr>1033-12.2.0.17153</vt:lpwstr>
  </property>
</Properties>
</file>